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3" r:id="rId4"/>
    <p:sldId id="259" r:id="rId5"/>
    <p:sldId id="260" r:id="rId6"/>
    <p:sldId id="264" r:id="rId7"/>
    <p:sldId id="266" r:id="rId8"/>
    <p:sldId id="267" r:id="rId9"/>
    <p:sldId id="268" r:id="rId10"/>
    <p:sldId id="261" r:id="rId11"/>
    <p:sldId id="265" r:id="rId1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09/06/2015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09/06/2015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09/06/2015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09/06/2015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09/06/2015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09/06/2015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09/06/2015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09/06/2015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6" name="5 Rectángulo redondeado"/>
          <p:cNvSpPr/>
          <p:nvPr/>
        </p:nvSpPr>
        <p:spPr>
          <a:xfrm>
            <a:off x="1270747" y="1327134"/>
            <a:ext cx="3240360" cy="417646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800" dirty="0">
                <a:latin typeface="Algerian" pitchFamily="82" charset="0"/>
              </a:rPr>
              <a:t>¿Qué es el domingo de pascua?</a:t>
            </a:r>
            <a:endParaRPr lang="es-CO" dirty="0">
              <a:latin typeface="Algerian" pitchFamily="82" charset="0"/>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1147" y="1327134"/>
            <a:ext cx="3024336"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8 Llaves"/>
          <p:cNvSpPr/>
          <p:nvPr/>
        </p:nvSpPr>
        <p:spPr>
          <a:xfrm rot="5400000">
            <a:off x="1741318" y="-221037"/>
            <a:ext cx="6021404" cy="7272807"/>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a:p>
        </p:txBody>
      </p:sp>
    </p:spTree>
    <p:extLst>
      <p:ext uri="{BB962C8B-B14F-4D97-AF65-F5344CB8AC3E}">
        <p14:creationId xmlns:p14="http://schemas.microsoft.com/office/powerpoint/2010/main" val="1910991711"/>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Autofit/>
          </a:bodyPr>
          <a:lstStyle/>
          <a:p>
            <a:pPr algn="r"/>
            <a:r>
              <a:rPr lang="es-CO" sz="4000" b="1" dirty="0">
                <a:latin typeface="Agency FB" pitchFamily="34" charset="0"/>
              </a:rPr>
              <a:t>Pregunta: </a:t>
            </a:r>
            <a:r>
              <a:rPr lang="es-CO" sz="4000" b="1" dirty="0" smtClean="0">
                <a:latin typeface="Agency FB" pitchFamily="34" charset="0"/>
              </a:rPr>
              <a:t/>
            </a:r>
            <a:br>
              <a:rPr lang="es-CO" sz="4000" b="1" dirty="0" smtClean="0">
                <a:latin typeface="Agency FB" pitchFamily="34" charset="0"/>
              </a:rPr>
            </a:br>
            <a:r>
              <a:rPr lang="es-CO" sz="4000" b="1" dirty="0" smtClean="0">
                <a:latin typeface="Agency FB" pitchFamily="34" charset="0"/>
              </a:rPr>
              <a:t>"¿</a:t>
            </a:r>
            <a:r>
              <a:rPr lang="es-CO" sz="4000" b="1" dirty="0">
                <a:latin typeface="Agency FB" pitchFamily="34" charset="0"/>
              </a:rPr>
              <a:t>Qué es el Domingo de Pascua</a:t>
            </a:r>
            <a:r>
              <a:rPr lang="es-CO" sz="4000" b="1" dirty="0" smtClean="0">
                <a:latin typeface="Agency FB" pitchFamily="34" charset="0"/>
              </a:rPr>
              <a:t>?"</a:t>
            </a:r>
            <a:endParaRPr lang="es-CO" sz="4000" b="1" dirty="0">
              <a:latin typeface="Agency FB" pitchFamily="34" charset="0"/>
            </a:endParaRPr>
          </a:p>
        </p:txBody>
      </p:sp>
      <p:sp>
        <p:nvSpPr>
          <p:cNvPr id="3" name="2 Marcador de contenido"/>
          <p:cNvSpPr>
            <a:spLocks noGrp="1"/>
          </p:cNvSpPr>
          <p:nvPr>
            <p:ph idx="1"/>
          </p:nvPr>
        </p:nvSpPr>
        <p:spPr>
          <a:xfrm>
            <a:off x="457200" y="1600201"/>
            <a:ext cx="6635080" cy="2116832"/>
          </a:xfrm>
          <a:solidFill>
            <a:schemeClr val="accent2">
              <a:lumMod val="20000"/>
              <a:lumOff val="80000"/>
            </a:schemeClr>
          </a:solidFill>
        </p:spPr>
        <p:txBody>
          <a:bodyPr>
            <a:normAutofit fontScale="85000" lnSpcReduction="20000"/>
          </a:bodyPr>
          <a:lstStyle/>
          <a:p>
            <a:pPr marL="0" indent="0">
              <a:buNone/>
            </a:pPr>
            <a:r>
              <a:rPr lang="es-CO" dirty="0" smtClean="0"/>
              <a:t>Hay </a:t>
            </a:r>
            <a:r>
              <a:rPr lang="es-CO" dirty="0"/>
              <a:t>una gran confusión de qué se trata el Domingo de Pascua. Para algunos, el Domingo de Pascua tiene que ver con el Conejito de Pascua, los decorados coloridos huevos de Pascua, y las búsquedas de los huevos de Pascua. </a:t>
            </a:r>
            <a:endParaRPr lang="es-CO" dirty="0" smtClean="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8304" y="1733550"/>
            <a:ext cx="1447428" cy="19834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915816" y="4005064"/>
            <a:ext cx="5839916" cy="2246769"/>
          </a:xfrm>
          <a:prstGeom prst="rect">
            <a:avLst/>
          </a:prstGeom>
          <a:solidFill>
            <a:schemeClr val="accent2">
              <a:lumMod val="20000"/>
              <a:lumOff val="80000"/>
            </a:schemeClr>
          </a:solidFill>
        </p:spPr>
        <p:txBody>
          <a:bodyPr wrap="square">
            <a:spAutoFit/>
          </a:bodyPr>
          <a:lstStyle/>
          <a:p>
            <a:r>
              <a:rPr lang="es-CO" sz="2000" dirty="0"/>
              <a:t>El conejo de Pascua es un personaje que aparece como un conejo que, a veces con ropa, trae los huevos de Pascua. Según la leyenda, la criatura trae canastas llenas de huevos de colores y dulces a los hogares de los niños, y por ello tiene similitudes con Papá Noel, ya que ambos traen regalos a los niños en la noche antes de su día de fiesta correspondiente. </a:t>
            </a:r>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4005064"/>
            <a:ext cx="2304256" cy="2102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615445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1027"/>
                                        </p:tgtEl>
                                        <p:attrNameLst>
                                          <p:attrName>style.visibility</p:attrName>
                                        </p:attrNameLst>
                                      </p:cBhvr>
                                      <p:to>
                                        <p:strVal val="visible"/>
                                      </p:to>
                                    </p:set>
                                    <p:animEffect transition="in" filter="fade">
                                      <p:cBhvr>
                                        <p:cTn id="12" dur="2000"/>
                                        <p:tgtEl>
                                          <p:spTgt spid="1027"/>
                                        </p:tgtEl>
                                      </p:cBhvr>
                                    </p:animEffect>
                                    <p:anim calcmode="lin" valueType="num">
                                      <p:cBhvr>
                                        <p:cTn id="13" dur="2000" fill="hold"/>
                                        <p:tgtEl>
                                          <p:spTgt spid="1027"/>
                                        </p:tgtEl>
                                        <p:attrNameLst>
                                          <p:attrName>ppt_w</p:attrName>
                                        </p:attrNameLst>
                                      </p:cBhvr>
                                      <p:tavLst>
                                        <p:tav tm="0" fmla="#ppt_w*sin(2.5*pi*$)">
                                          <p:val>
                                            <p:fltVal val="0"/>
                                          </p:val>
                                        </p:tav>
                                        <p:tav tm="100000">
                                          <p:val>
                                            <p:fltVal val="1"/>
                                          </p:val>
                                        </p:tav>
                                      </p:tavLst>
                                    </p:anim>
                                    <p:anim calcmode="lin" valueType="num">
                                      <p:cBhvr>
                                        <p:cTn id="14" dur="2000" fill="hold"/>
                                        <p:tgtEl>
                                          <p:spTgt spid="102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908720"/>
            <a:ext cx="8229600" cy="5256584"/>
          </a:xfrm>
          <a:blipFill>
            <a:blip r:embed="rId2"/>
            <a:tile tx="0" ty="0" sx="100000" sy="100000" flip="none" algn="tl"/>
          </a:blipFill>
        </p:spPr>
        <p:txBody>
          <a:bodyPr>
            <a:normAutofit fontScale="92500"/>
          </a:bodyPr>
          <a:lstStyle/>
          <a:p>
            <a:pPr marL="0" indent="0">
              <a:buNone/>
            </a:pPr>
            <a:r>
              <a:rPr lang="es-CO" sz="2800" dirty="0"/>
              <a:t>La mayoría de la gente entiende que el Domingo de Pascua tiene algo que ver con la resurrección de Jesús, pero están confundidos sobre la forma en que la resurrección se relaciona con los huevos de Pascua y el Conejito de Pascua</a:t>
            </a:r>
            <a:r>
              <a:rPr lang="es-CO" sz="2800" dirty="0" smtClean="0"/>
              <a:t>.</a:t>
            </a:r>
          </a:p>
          <a:p>
            <a:pPr marL="457200" lvl="1" indent="0">
              <a:buNone/>
            </a:pPr>
            <a:endParaRPr lang="es-CO" dirty="0" smtClean="0"/>
          </a:p>
          <a:p>
            <a:pPr marL="457200" lvl="1" indent="0">
              <a:buNone/>
            </a:pPr>
            <a:r>
              <a:rPr lang="es-CO" dirty="0" smtClean="0"/>
              <a:t>Bíblicamente, </a:t>
            </a:r>
            <a:r>
              <a:rPr lang="es-CO" dirty="0"/>
              <a:t>no hay absolutamente ninguna conexión entre la resurrección de Jesucristo y las tradiciones comunes modernas relacionadas con el Domingo de Pascua</a:t>
            </a:r>
            <a:r>
              <a:rPr lang="es-CO" dirty="0" smtClean="0"/>
              <a:t>.</a:t>
            </a:r>
          </a:p>
          <a:p>
            <a:pPr marL="457200" lvl="1" indent="0">
              <a:buNone/>
            </a:pPr>
            <a:r>
              <a:rPr lang="es-CO" dirty="0" smtClean="0"/>
              <a:t>Los </a:t>
            </a:r>
            <a:r>
              <a:rPr lang="es-CO" dirty="0"/>
              <a:t>huevos de Pascua y el Conejito de </a:t>
            </a:r>
            <a:r>
              <a:rPr lang="es-CO" dirty="0" smtClean="0"/>
              <a:t>Pascua, unido a la tradiciones comunes modernas son una fantasía.</a:t>
            </a:r>
            <a:endParaRPr lang="es-CO" dirty="0"/>
          </a:p>
          <a:p>
            <a:pPr marL="457200" lvl="1" indent="0">
              <a:buNone/>
            </a:pPr>
            <a:r>
              <a:rPr lang="es-CO" dirty="0" smtClean="0"/>
              <a:t> </a:t>
            </a:r>
            <a:endParaRPr lang="es-CO" dirty="0"/>
          </a:p>
          <a:p>
            <a:endParaRPr lang="es-CO" dirty="0"/>
          </a:p>
        </p:txBody>
      </p:sp>
    </p:spTree>
    <p:extLst>
      <p:ext uri="{BB962C8B-B14F-4D97-AF65-F5344CB8AC3E}">
        <p14:creationId xmlns:p14="http://schemas.microsoft.com/office/powerpoint/2010/main" val="3542178851"/>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8229600" cy="2232248"/>
          </a:xfrm>
          <a:solidFill>
            <a:schemeClr val="accent4">
              <a:lumMod val="20000"/>
              <a:lumOff val="80000"/>
            </a:schemeClr>
          </a:solidFill>
        </p:spPr>
        <p:txBody>
          <a:bodyPr>
            <a:normAutofit fontScale="92500" lnSpcReduction="10000"/>
          </a:bodyPr>
          <a:lstStyle/>
          <a:p>
            <a:pPr marL="0" indent="0">
              <a:buNone/>
            </a:pPr>
            <a:r>
              <a:rPr lang="es-CO" dirty="0" smtClean="0"/>
              <a:t>Esencialmente</a:t>
            </a:r>
            <a:r>
              <a:rPr lang="es-CO" dirty="0"/>
              <a:t>, lo que ocurrió es que a fin de que el cristianismo sea más atractivo para los no cristianos, la antigua Iglesia Católica mezcló la celebración de la resurrección de Jesús con las celebraciones rituales de fertilidad de la primavera. </a:t>
            </a:r>
            <a:endParaRPr lang="es-CO"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6866" y="3717032"/>
            <a:ext cx="2484859" cy="23040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55576" y="3444129"/>
            <a:ext cx="4572000" cy="1815882"/>
          </a:xfrm>
          <a:prstGeom prst="rect">
            <a:avLst/>
          </a:prstGeom>
          <a:solidFill>
            <a:schemeClr val="accent4">
              <a:lumMod val="20000"/>
              <a:lumOff val="80000"/>
            </a:schemeClr>
          </a:solidFill>
        </p:spPr>
        <p:txBody>
          <a:bodyPr>
            <a:spAutoFit/>
          </a:bodyPr>
          <a:lstStyle/>
          <a:p>
            <a:r>
              <a:rPr lang="es-CO" sz="2800" dirty="0"/>
              <a:t>Estos rituales de primavera de fecundidad son la fuente de las tradiciones de los huevos y el Conejito.</a:t>
            </a:r>
          </a:p>
        </p:txBody>
      </p:sp>
    </p:spTree>
    <p:extLst>
      <p:ext uri="{BB962C8B-B14F-4D97-AF65-F5344CB8AC3E}">
        <p14:creationId xmlns:p14="http://schemas.microsoft.com/office/powerpoint/2010/main" val="1905798777"/>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552728"/>
          </a:xfrm>
          <a:blipFill>
            <a:blip r:embed="rId2"/>
            <a:tile tx="0" ty="0" sx="100000" sy="100000" flip="none" algn="tl"/>
          </a:blipFill>
        </p:spPr>
        <p:txBody>
          <a:bodyPr>
            <a:normAutofit fontScale="92500" lnSpcReduction="10000"/>
          </a:bodyPr>
          <a:lstStyle/>
          <a:p>
            <a:pPr marL="0" indent="0">
              <a:buNone/>
            </a:pPr>
            <a:r>
              <a:rPr lang="es-CO" sz="2800" dirty="0"/>
              <a:t>La Biblia deja en claro que Jesús fue resucitado el primer día de la semana, el </a:t>
            </a:r>
            <a:r>
              <a:rPr lang="es-CO" sz="2800" dirty="0" smtClean="0"/>
              <a:t>domingo, así lo declaran los cuatro evangelistas que fueron testigos de este maravilloso evento. </a:t>
            </a:r>
          </a:p>
          <a:p>
            <a:pPr marL="0" indent="0">
              <a:buNone/>
            </a:pPr>
            <a:r>
              <a:rPr lang="es-CO" sz="2800" dirty="0"/>
              <a:t> </a:t>
            </a:r>
            <a:r>
              <a:rPr lang="es-CO" sz="2800" dirty="0">
                <a:solidFill>
                  <a:srgbClr val="FF0000"/>
                </a:solidFill>
              </a:rPr>
              <a:t>Mateo 28:1</a:t>
            </a:r>
            <a:r>
              <a:rPr lang="es-CO" sz="2800" dirty="0"/>
              <a:t>. </a:t>
            </a:r>
            <a:r>
              <a:rPr lang="es-CO" sz="2800" dirty="0" smtClean="0">
                <a:solidFill>
                  <a:srgbClr val="0070C0"/>
                </a:solidFill>
                <a:latin typeface="Agency FB" pitchFamily="34" charset="0"/>
              </a:rPr>
              <a:t>EN </a:t>
            </a:r>
            <a:r>
              <a:rPr lang="es-CO" sz="2800" dirty="0">
                <a:solidFill>
                  <a:srgbClr val="0070C0"/>
                </a:solidFill>
                <a:latin typeface="Agency FB" pitchFamily="34" charset="0"/>
              </a:rPr>
              <a:t>el fin del sábado, así como iba amaneciendo el primer día de la semana, vino María Magdalena, y la otra María, a ver el </a:t>
            </a:r>
            <a:r>
              <a:rPr lang="es-CO" sz="2800" dirty="0" smtClean="0">
                <a:solidFill>
                  <a:srgbClr val="0070C0"/>
                </a:solidFill>
                <a:latin typeface="Agency FB" pitchFamily="34" charset="0"/>
              </a:rPr>
              <a:t>sepulcro.</a:t>
            </a:r>
            <a:endParaRPr lang="es-CO" sz="2800" dirty="0">
              <a:solidFill>
                <a:srgbClr val="0070C0"/>
              </a:solidFill>
              <a:latin typeface="Agency FB" pitchFamily="34" charset="0"/>
            </a:endParaRPr>
          </a:p>
          <a:p>
            <a:pPr marL="0" indent="0">
              <a:buNone/>
            </a:pPr>
            <a:r>
              <a:rPr lang="es-CO" sz="2800" dirty="0" smtClean="0"/>
              <a:t> </a:t>
            </a:r>
            <a:r>
              <a:rPr lang="es-CO" sz="2800" dirty="0">
                <a:solidFill>
                  <a:srgbClr val="FF0000"/>
                </a:solidFill>
              </a:rPr>
              <a:t>Marcos </a:t>
            </a:r>
            <a:r>
              <a:rPr lang="es-CO" sz="2800" dirty="0" smtClean="0">
                <a:solidFill>
                  <a:srgbClr val="FF0000"/>
                </a:solidFill>
              </a:rPr>
              <a:t>16:2,9</a:t>
            </a:r>
            <a:r>
              <a:rPr lang="es-CO" sz="2800" dirty="0"/>
              <a:t>. </a:t>
            </a:r>
            <a:r>
              <a:rPr lang="es-CO" sz="2800" dirty="0">
                <a:solidFill>
                  <a:srgbClr val="C00000"/>
                </a:solidFill>
                <a:latin typeface="Agency FB" pitchFamily="34" charset="0"/>
              </a:rPr>
              <a:t>Y muy de mañana, el primer día de la semana, vienen al sepulcro, ya salido el </a:t>
            </a:r>
            <a:r>
              <a:rPr lang="es-CO" sz="2800" dirty="0" smtClean="0">
                <a:solidFill>
                  <a:srgbClr val="C00000"/>
                </a:solidFill>
                <a:latin typeface="Agency FB" pitchFamily="34" charset="0"/>
              </a:rPr>
              <a:t>sol. </a:t>
            </a:r>
            <a:r>
              <a:rPr lang="es-CO" sz="2800" dirty="0">
                <a:solidFill>
                  <a:srgbClr val="C00000"/>
                </a:solidFill>
                <a:latin typeface="Agency FB" pitchFamily="34" charset="0"/>
              </a:rPr>
              <a:t>9 Mas como Jesús resucitó por la mañana, el primer día de la semana, apareció primeramente a María Magdalena, de la cual había echado siete </a:t>
            </a:r>
            <a:r>
              <a:rPr lang="es-CO" sz="2800" dirty="0" smtClean="0">
                <a:solidFill>
                  <a:srgbClr val="C00000"/>
                </a:solidFill>
                <a:latin typeface="Agency FB" pitchFamily="34" charset="0"/>
              </a:rPr>
              <a:t>demonios.</a:t>
            </a:r>
            <a:r>
              <a:rPr lang="es-CO" sz="2800" dirty="0" smtClean="0">
                <a:solidFill>
                  <a:srgbClr val="C00000"/>
                </a:solidFill>
              </a:rPr>
              <a:t> </a:t>
            </a:r>
          </a:p>
          <a:p>
            <a:pPr marL="0" indent="0">
              <a:buNone/>
            </a:pPr>
            <a:r>
              <a:rPr lang="es-CO" sz="2800" dirty="0" smtClean="0">
                <a:solidFill>
                  <a:srgbClr val="FF0000"/>
                </a:solidFill>
              </a:rPr>
              <a:t>Lucas 24:1</a:t>
            </a:r>
            <a:r>
              <a:rPr lang="es-CO" sz="2800" dirty="0"/>
              <a:t>. </a:t>
            </a:r>
            <a:r>
              <a:rPr lang="es-CO" sz="2800" dirty="0" smtClean="0">
                <a:solidFill>
                  <a:srgbClr val="7030A0"/>
                </a:solidFill>
                <a:latin typeface="Agency FB" pitchFamily="34" charset="0"/>
              </a:rPr>
              <a:t>MAS </a:t>
            </a:r>
            <a:r>
              <a:rPr lang="es-CO" sz="2800" dirty="0">
                <a:solidFill>
                  <a:srgbClr val="7030A0"/>
                </a:solidFill>
                <a:latin typeface="Agency FB" pitchFamily="34" charset="0"/>
              </a:rPr>
              <a:t>el primer día de la semana, muy de mañana vinieron al sepulcro, trayendo las drogas aromáticas que habían aparejado; y algunas otras mujeres con ellas</a:t>
            </a:r>
            <a:r>
              <a:rPr lang="es-CO" sz="2800" dirty="0">
                <a:solidFill>
                  <a:srgbClr val="7030A0"/>
                </a:solidFill>
              </a:rPr>
              <a:t>.</a:t>
            </a:r>
            <a:r>
              <a:rPr lang="es-CO" sz="2800" dirty="0" smtClean="0">
                <a:solidFill>
                  <a:srgbClr val="7030A0"/>
                </a:solidFill>
              </a:rPr>
              <a:t> </a:t>
            </a:r>
          </a:p>
          <a:p>
            <a:pPr marL="0" indent="0">
              <a:buNone/>
            </a:pPr>
            <a:r>
              <a:rPr lang="es-CO" sz="2800" dirty="0" smtClean="0">
                <a:solidFill>
                  <a:srgbClr val="FF0000"/>
                </a:solidFill>
              </a:rPr>
              <a:t>Juan 20:1,19</a:t>
            </a:r>
            <a:r>
              <a:rPr lang="es-CO" sz="2800" dirty="0"/>
              <a:t>. </a:t>
            </a:r>
            <a:r>
              <a:rPr lang="es-CO" sz="2800" dirty="0" smtClean="0">
                <a:solidFill>
                  <a:srgbClr val="002060"/>
                </a:solidFill>
                <a:latin typeface="Agency FB" pitchFamily="34" charset="0"/>
              </a:rPr>
              <a:t>Y </a:t>
            </a:r>
            <a:r>
              <a:rPr lang="es-CO" sz="2800" dirty="0">
                <a:solidFill>
                  <a:srgbClr val="002060"/>
                </a:solidFill>
                <a:latin typeface="Agency FB" pitchFamily="34" charset="0"/>
              </a:rPr>
              <a:t>EL primer día de la semana, María Magdalena vino de mañana, siendo aun oscuro, al sepulcro, y vió la piedra quitada del sepulcro, </a:t>
            </a:r>
            <a:r>
              <a:rPr lang="es-CO" sz="2800" dirty="0" smtClean="0">
                <a:solidFill>
                  <a:srgbClr val="002060"/>
                </a:solidFill>
                <a:latin typeface="Agency FB" pitchFamily="34" charset="0"/>
              </a:rPr>
              <a:t>19 Y </a:t>
            </a:r>
            <a:r>
              <a:rPr lang="es-CO" sz="2800" dirty="0">
                <a:solidFill>
                  <a:srgbClr val="002060"/>
                </a:solidFill>
                <a:latin typeface="Agency FB" pitchFamily="34" charset="0"/>
              </a:rPr>
              <a:t>como fué tarde aquel mismo día, el primero de la semana, y las puertas estaban cerradas, donde los discípulos estaban juntos por miedo de los Judíos, vino Jesús; y púsose en medio, y les dijo: Paz a </a:t>
            </a:r>
            <a:r>
              <a:rPr lang="es-CO" sz="2800" dirty="0" smtClean="0">
                <a:solidFill>
                  <a:srgbClr val="002060"/>
                </a:solidFill>
                <a:latin typeface="Agency FB" pitchFamily="34" charset="0"/>
              </a:rPr>
              <a:t>vosotros</a:t>
            </a:r>
            <a:r>
              <a:rPr lang="es-CO" sz="2800" dirty="0" smtClean="0">
                <a:solidFill>
                  <a:srgbClr val="002060"/>
                </a:solidFill>
              </a:rPr>
              <a:t>. </a:t>
            </a:r>
          </a:p>
        </p:txBody>
      </p:sp>
    </p:spTree>
    <p:extLst>
      <p:ext uri="{BB962C8B-B14F-4D97-AF65-F5344CB8AC3E}">
        <p14:creationId xmlns:p14="http://schemas.microsoft.com/office/powerpoint/2010/main" val="1372277811"/>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p:cTn id="2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85000" lnSpcReduction="10000"/>
          </a:bodyPr>
          <a:lstStyle/>
          <a:p>
            <a:pPr marL="0" indent="0">
              <a:buNone/>
            </a:pPr>
            <a:r>
              <a:rPr lang="es-CO" sz="2800" dirty="0" smtClean="0"/>
              <a:t>Si </a:t>
            </a:r>
            <a:r>
              <a:rPr lang="es-CO" sz="2800" dirty="0"/>
              <a:t>bien es apropiado celebrar la resurrección de Jesús en un domingo, el día en que se celebra la resurrección de Jesús no debería ser llamado la Pascua. </a:t>
            </a:r>
            <a:r>
              <a:rPr lang="es-CO" sz="2800" dirty="0" smtClean="0"/>
              <a:t>La </a:t>
            </a:r>
            <a:r>
              <a:rPr lang="es-CO" sz="2800" dirty="0"/>
              <a:t>Pascua no tiene nada que ver con la resurrección de Jesús en un domingo</a:t>
            </a:r>
            <a:r>
              <a:rPr lang="es-CO" sz="2800" dirty="0" smtClean="0"/>
              <a:t>. Ya que la pascua Jesús la celebró el día Jueves, antes de su muerte. </a:t>
            </a:r>
            <a:r>
              <a:rPr lang="es-CO" sz="2800" dirty="0" smtClean="0">
                <a:solidFill>
                  <a:srgbClr val="FF0000"/>
                </a:solidFill>
              </a:rPr>
              <a:t>Ver Luc.22:7-15</a:t>
            </a:r>
            <a:r>
              <a:rPr lang="es-CO" sz="2800" dirty="0" smtClean="0"/>
              <a:t>.</a:t>
            </a:r>
          </a:p>
          <a:p>
            <a:pPr marL="0" indent="0">
              <a:buNone/>
            </a:pPr>
            <a:r>
              <a:rPr lang="es-CO" sz="2800" dirty="0"/>
              <a:t> </a:t>
            </a:r>
            <a:r>
              <a:rPr lang="es-CO" sz="2800" dirty="0" smtClean="0">
                <a:latin typeface="Agency FB" pitchFamily="34" charset="0"/>
              </a:rPr>
              <a:t>Y </a:t>
            </a:r>
            <a:r>
              <a:rPr lang="es-CO" sz="2800" dirty="0">
                <a:latin typeface="Agency FB" pitchFamily="34" charset="0"/>
              </a:rPr>
              <a:t>vino el día de los panes sin levadura, en el cual era necesario matar [el cordero de] la pascua. </a:t>
            </a:r>
            <a:r>
              <a:rPr lang="es-CO" sz="2800" dirty="0" smtClean="0">
                <a:latin typeface="Agency FB" pitchFamily="34" charset="0"/>
              </a:rPr>
              <a:t>8 </a:t>
            </a:r>
            <a:r>
              <a:rPr lang="es-CO" sz="2800" dirty="0">
                <a:latin typeface="Agency FB" pitchFamily="34" charset="0"/>
              </a:rPr>
              <a:t>Y envió a Pedro y a Juan, diciendo: Id, aparejadnos [el cordero de] la pascua para que comamos</a:t>
            </a:r>
            <a:r>
              <a:rPr lang="es-CO" sz="2800" dirty="0" smtClean="0">
                <a:latin typeface="Agency FB" pitchFamily="34" charset="0"/>
              </a:rPr>
              <a:t>. </a:t>
            </a:r>
            <a:r>
              <a:rPr lang="es-CO" sz="2800" dirty="0">
                <a:latin typeface="Agency FB" pitchFamily="34" charset="0"/>
              </a:rPr>
              <a:t>9 Y ellos le dijeron: ¿Dónde quieres que aparejemos</a:t>
            </a:r>
            <a:r>
              <a:rPr lang="es-CO" sz="2800" dirty="0" smtClean="0">
                <a:latin typeface="Agency FB" pitchFamily="34" charset="0"/>
              </a:rPr>
              <a:t>? </a:t>
            </a:r>
            <a:r>
              <a:rPr lang="es-CO" sz="2800" dirty="0">
                <a:latin typeface="Agency FB" pitchFamily="34" charset="0"/>
              </a:rPr>
              <a:t>10 Y él les dijo: He aquí cuando entrareis en la ciudad, os encontrará un hombre que lleva un cántaro de agua; seguidle hasta la casa donde entrare</a:t>
            </a:r>
            <a:r>
              <a:rPr lang="es-CO" sz="2800" dirty="0" smtClean="0">
                <a:latin typeface="Agency FB" pitchFamily="34" charset="0"/>
              </a:rPr>
              <a:t>, </a:t>
            </a:r>
            <a:r>
              <a:rPr lang="es-CO" sz="2800" dirty="0">
                <a:latin typeface="Agency FB" pitchFamily="34" charset="0"/>
              </a:rPr>
              <a:t>11 y decid al padre de la familia de la casa: El Maestro te dice: ¿Dónde está el aposento donde tengo de comer [el cordero] de la pascua con mis discípulos</a:t>
            </a:r>
            <a:r>
              <a:rPr lang="es-CO" sz="2800" dirty="0" smtClean="0">
                <a:latin typeface="Agency FB" pitchFamily="34" charset="0"/>
              </a:rPr>
              <a:t>? </a:t>
            </a:r>
            <a:r>
              <a:rPr lang="es-CO" sz="2800" dirty="0">
                <a:latin typeface="Agency FB" pitchFamily="34" charset="0"/>
              </a:rPr>
              <a:t>12 Entonces él os mostrará un gran cenáculo aderezado; aparejad allí</a:t>
            </a:r>
            <a:r>
              <a:rPr lang="es-CO" sz="2800" dirty="0" smtClean="0">
                <a:latin typeface="Agency FB" pitchFamily="34" charset="0"/>
              </a:rPr>
              <a:t>. </a:t>
            </a:r>
            <a:r>
              <a:rPr lang="es-CO" sz="2800" dirty="0">
                <a:latin typeface="Agency FB" pitchFamily="34" charset="0"/>
              </a:rPr>
              <a:t>13 Fueron pues, y lo hallaron todo como les había dicho; y aparejaron [el cordero de] la pascua</a:t>
            </a:r>
            <a:r>
              <a:rPr lang="es-CO" sz="2800" dirty="0" smtClean="0">
                <a:latin typeface="Agency FB" pitchFamily="34" charset="0"/>
              </a:rPr>
              <a:t>. </a:t>
            </a:r>
            <a:r>
              <a:rPr lang="es-CO" sz="2800" dirty="0">
                <a:latin typeface="Agency FB" pitchFamily="34" charset="0"/>
              </a:rPr>
              <a:t>14 Cuando era la hora, se sentó [a la mesa], y con él los doce apóstoles. </a:t>
            </a:r>
            <a:r>
              <a:rPr lang="es-CO" sz="2800" dirty="0" smtClean="0">
                <a:latin typeface="Agency FB" pitchFamily="34" charset="0"/>
              </a:rPr>
              <a:t>15 </a:t>
            </a:r>
            <a:r>
              <a:rPr lang="es-CO" sz="2800" dirty="0">
                <a:latin typeface="Agency FB" pitchFamily="34" charset="0"/>
              </a:rPr>
              <a:t>Y les dijo: </a:t>
            </a:r>
            <a:r>
              <a:rPr lang="es-CO" sz="2800" b="1" u="sng" dirty="0" smtClean="0">
                <a:latin typeface="Agency FB" pitchFamily="34" charset="0"/>
              </a:rPr>
              <a:t>EN GRAN MANERA HE DESEADO COMER CON VOSOTROS ESTE [CORDERO DE LA] PASCUA ANTES QUE PADEZCA</a:t>
            </a:r>
            <a:r>
              <a:rPr lang="es-CO" sz="2800" dirty="0" smtClean="0"/>
              <a:t>; </a:t>
            </a:r>
          </a:p>
          <a:p>
            <a:pPr marL="0" indent="0">
              <a:buNone/>
            </a:pPr>
            <a:endParaRPr lang="es-CO" sz="2800" dirty="0"/>
          </a:p>
          <a:p>
            <a:endParaRPr lang="es-CO" sz="2800" dirty="0"/>
          </a:p>
        </p:txBody>
      </p:sp>
    </p:spTree>
    <p:extLst>
      <p:ext uri="{BB962C8B-B14F-4D97-AF65-F5344CB8AC3E}">
        <p14:creationId xmlns:p14="http://schemas.microsoft.com/office/powerpoint/2010/main" val="41808193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20000"/>
              <a:lumOff val="80000"/>
            </a:schemeClr>
          </a:solidFill>
        </p:spPr>
        <p:txBody>
          <a:bodyPr>
            <a:normAutofit fontScale="85000" lnSpcReduction="10000"/>
          </a:bodyPr>
          <a:lstStyle/>
          <a:p>
            <a:pPr marL="0" indent="0">
              <a:buNone/>
            </a:pPr>
            <a:r>
              <a:rPr lang="es-CO" sz="2800" dirty="0"/>
              <a:t>Téngase en cuenta que Jesús murió el día 14 del mes de Nisán, entre Marzo y Abril, según lo menciona C.S. Pagina 450</a:t>
            </a:r>
            <a:r>
              <a:rPr lang="es-CO" sz="2800" dirty="0" smtClean="0"/>
              <a:t>.</a:t>
            </a:r>
          </a:p>
          <a:p>
            <a:pPr marL="400050" lvl="1" indent="0">
              <a:buNone/>
            </a:pPr>
            <a:r>
              <a:rPr lang="es-CO" sz="2400" dirty="0" smtClean="0"/>
              <a:t> </a:t>
            </a:r>
          </a:p>
          <a:p>
            <a:pPr marL="400050" lvl="1" indent="0">
              <a:buNone/>
            </a:pPr>
            <a:r>
              <a:rPr lang="es-CO" sz="2400" dirty="0" smtClean="0"/>
              <a:t>Allí dice: «</a:t>
            </a:r>
            <a:r>
              <a:rPr lang="es-CO" sz="2400" dirty="0" smtClean="0">
                <a:latin typeface="Agency FB" pitchFamily="34" charset="0"/>
              </a:rPr>
              <a:t>Estos </a:t>
            </a:r>
            <a:r>
              <a:rPr lang="es-CO" sz="2400" dirty="0">
                <a:latin typeface="Agency FB" pitchFamily="34" charset="0"/>
              </a:rPr>
              <a:t>símbolos se cumplieron no solo en cuanto al acontecimiento sino también en cuanto al tiempo. El día 14 del primer mes de los judíos, el mismo mes en que quince largos siglos antes el cordero pascual había sido inmolado</a:t>
            </a:r>
            <a:r>
              <a:rPr lang="es-CO" sz="2400" dirty="0" smtClean="0"/>
              <a:t>».</a:t>
            </a:r>
          </a:p>
          <a:p>
            <a:pPr marL="0" indent="0">
              <a:buNone/>
            </a:pPr>
            <a:r>
              <a:rPr lang="es-CO" dirty="0" smtClean="0"/>
              <a:t>El Señor Jesús, quién es el «Verbo» y a través del cual, El Padre « hiso todas las cosas», </a:t>
            </a:r>
            <a:r>
              <a:rPr lang="es-CO" dirty="0" smtClean="0">
                <a:solidFill>
                  <a:srgbClr val="FF0000"/>
                </a:solidFill>
              </a:rPr>
              <a:t>(Ver Juan 1:1-3), </a:t>
            </a:r>
            <a:r>
              <a:rPr lang="es-CO" dirty="0" smtClean="0"/>
              <a:t>antes de «hacerse carne» </a:t>
            </a:r>
            <a:r>
              <a:rPr lang="es-CO" dirty="0" smtClean="0">
                <a:solidFill>
                  <a:srgbClr val="FF0000"/>
                </a:solidFill>
              </a:rPr>
              <a:t>(ver Juan 1:14), </a:t>
            </a:r>
            <a:r>
              <a:rPr lang="es-CO" dirty="0" smtClean="0"/>
              <a:t>en el vientre de María, fue el que estableció la Pascua en  </a:t>
            </a:r>
            <a:r>
              <a:rPr lang="es-CO" dirty="0" smtClean="0">
                <a:solidFill>
                  <a:srgbClr val="FF0000"/>
                </a:solidFill>
              </a:rPr>
              <a:t>Éxo.12:1-6).</a:t>
            </a:r>
          </a:p>
          <a:p>
            <a:pPr marL="400050" lvl="1" indent="0">
              <a:buNone/>
            </a:pPr>
            <a:r>
              <a:rPr lang="es-CO" sz="2400" dirty="0">
                <a:latin typeface="Agency FB" pitchFamily="34" charset="0"/>
              </a:rPr>
              <a:t>Habló Jehová a Moisés y a Aarón en la tierra de Egipto, diciendo: </a:t>
            </a:r>
            <a:r>
              <a:rPr lang="es-CO" sz="2400" dirty="0" smtClean="0">
                <a:latin typeface="Agency FB" pitchFamily="34" charset="0"/>
              </a:rPr>
              <a:t>2 </a:t>
            </a:r>
            <a:r>
              <a:rPr lang="es-CO" sz="2400" dirty="0">
                <a:latin typeface="Agency FB" pitchFamily="34" charset="0"/>
              </a:rPr>
              <a:t>Este mes os será principio de los meses; para vosotros será éste el primero en los meses del año</a:t>
            </a:r>
            <a:r>
              <a:rPr lang="es-CO" sz="2400" dirty="0" smtClean="0">
                <a:latin typeface="Agency FB" pitchFamily="34" charset="0"/>
              </a:rPr>
              <a:t>. </a:t>
            </a:r>
            <a:r>
              <a:rPr lang="es-CO" sz="2400" dirty="0">
                <a:latin typeface="Agency FB" pitchFamily="34" charset="0"/>
              </a:rPr>
              <a:t>3 Hablad a toda la congregación de Israel, diciendo: En el diez de este mes tómese cada uno un cordero según las familias de los padres, un </a:t>
            </a:r>
            <a:r>
              <a:rPr lang="es-CO" sz="2400" b="1" u="sng" dirty="0">
                <a:latin typeface="Agency FB" pitchFamily="34" charset="0"/>
              </a:rPr>
              <a:t>cordero</a:t>
            </a:r>
            <a:r>
              <a:rPr lang="es-CO" sz="2400" dirty="0">
                <a:latin typeface="Agency FB" pitchFamily="34" charset="0"/>
              </a:rPr>
              <a:t> por familia. </a:t>
            </a:r>
            <a:r>
              <a:rPr lang="es-CO" sz="2400" dirty="0" smtClean="0">
                <a:latin typeface="Agency FB" pitchFamily="34" charset="0"/>
              </a:rPr>
              <a:t>4 </a:t>
            </a:r>
            <a:r>
              <a:rPr lang="es-CO" sz="2400" dirty="0">
                <a:latin typeface="Agency FB" pitchFamily="34" charset="0"/>
              </a:rPr>
              <a:t>Mas si la familia fuere tan pequeña que no baste para comer el cordero, entonces él y su vecino inmediato a su casa tomarán uno según el número de las personas; conforme al comer de cada hombre, haréis la cuenta sobre el cordero. </a:t>
            </a:r>
            <a:r>
              <a:rPr lang="es-CO" sz="2400" dirty="0" smtClean="0">
                <a:latin typeface="Agency FB" pitchFamily="34" charset="0"/>
              </a:rPr>
              <a:t>5 </a:t>
            </a:r>
            <a:r>
              <a:rPr lang="es-CO" sz="2400" dirty="0">
                <a:latin typeface="Agency FB" pitchFamily="34" charset="0"/>
              </a:rPr>
              <a:t>El animal será sin defecto, macho de un año; lo tomaréis de las ovejas o de las cabras</a:t>
            </a:r>
            <a:r>
              <a:rPr lang="es-CO" sz="2400" dirty="0" smtClean="0">
                <a:latin typeface="Agency FB" pitchFamily="34" charset="0"/>
              </a:rPr>
              <a:t>. </a:t>
            </a:r>
            <a:r>
              <a:rPr lang="es-CO" sz="2400" dirty="0">
                <a:latin typeface="Agency FB" pitchFamily="34" charset="0"/>
              </a:rPr>
              <a:t>6 Y lo guardaréis hasta el día </a:t>
            </a:r>
            <a:r>
              <a:rPr lang="es-CO" sz="2400" b="1" u="sng" dirty="0">
                <a:latin typeface="Agency FB" pitchFamily="34" charset="0"/>
              </a:rPr>
              <a:t>catorce</a:t>
            </a:r>
            <a:r>
              <a:rPr lang="es-CO" sz="2400" dirty="0">
                <a:latin typeface="Agency FB" pitchFamily="34" charset="0"/>
              </a:rPr>
              <a:t> de este mes, y lo</a:t>
            </a:r>
            <a:r>
              <a:rPr lang="es-CO" sz="2400" b="1" u="sng" dirty="0">
                <a:latin typeface="Agency FB" pitchFamily="34" charset="0"/>
              </a:rPr>
              <a:t> inmolará </a:t>
            </a:r>
            <a:r>
              <a:rPr lang="es-CO" sz="2400" dirty="0">
                <a:latin typeface="Agency FB" pitchFamily="34" charset="0"/>
              </a:rPr>
              <a:t>toda la congregación del pueblo de Israel entre las dos tardes.</a:t>
            </a:r>
            <a:endParaRPr lang="es-CO" sz="2400" dirty="0" smtClean="0">
              <a:latin typeface="Agency FB" pitchFamily="34" charset="0"/>
            </a:endParaRPr>
          </a:p>
          <a:p>
            <a:pPr marL="0" indent="0">
              <a:buNone/>
            </a:pPr>
            <a:endParaRPr lang="es-CO" sz="2800" dirty="0" smtClean="0"/>
          </a:p>
        </p:txBody>
      </p:sp>
    </p:spTree>
    <p:extLst>
      <p:ext uri="{BB962C8B-B14F-4D97-AF65-F5344CB8AC3E}">
        <p14:creationId xmlns:p14="http://schemas.microsoft.com/office/powerpoint/2010/main" val="293279971"/>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gradFill>
            <a:gsLst>
              <a:gs pos="0">
                <a:srgbClr val="FFEFD1"/>
              </a:gs>
              <a:gs pos="64999">
                <a:srgbClr val="F0EBD5"/>
              </a:gs>
              <a:gs pos="100000">
                <a:srgbClr val="D1C39F"/>
              </a:gs>
            </a:gsLst>
            <a:lin ang="5400000" scaled="0"/>
          </a:gradFill>
        </p:spPr>
        <p:txBody>
          <a:bodyPr>
            <a:normAutofit fontScale="92500" lnSpcReduction="10000"/>
          </a:bodyPr>
          <a:lstStyle/>
          <a:p>
            <a:pPr marL="0" indent="0">
              <a:buNone/>
            </a:pPr>
            <a:r>
              <a:rPr lang="es-CO" sz="2800" dirty="0" smtClean="0"/>
              <a:t>El cordero, que simbolizaba a Cristo, fue inmolado el día 14, y ese mismo día debía ser comido por la congregación, Jesús</a:t>
            </a:r>
            <a:r>
              <a:rPr lang="es-CO" sz="2800" dirty="0"/>
              <a:t>, conforme a la profecía, </a:t>
            </a:r>
            <a:r>
              <a:rPr lang="es-CO" sz="2800" dirty="0" smtClean="0"/>
              <a:t>quince siglos después fue </a:t>
            </a:r>
            <a:r>
              <a:rPr lang="es-CO" sz="2800" dirty="0"/>
              <a:t>inmolado el día viernes </a:t>
            </a:r>
            <a:r>
              <a:rPr lang="es-CO" sz="2800" dirty="0" smtClean="0"/>
              <a:t>14, del mes de Nisán. </a:t>
            </a:r>
          </a:p>
          <a:p>
            <a:pPr marL="0" indent="0">
              <a:buNone/>
            </a:pPr>
            <a:endParaRPr lang="es-CO" sz="2800" dirty="0" smtClean="0"/>
          </a:p>
          <a:p>
            <a:pPr marL="400050" lvl="1" indent="0">
              <a:buNone/>
            </a:pPr>
            <a:r>
              <a:rPr lang="es-CO" sz="2400" b="1" dirty="0" smtClean="0">
                <a:solidFill>
                  <a:srgbClr val="FF0000"/>
                </a:solidFill>
              </a:rPr>
              <a:t>Pero Jesús, quien es el autor de esta ley, y por tanto, el </a:t>
            </a:r>
            <a:r>
              <a:rPr lang="es-CO" sz="2400" b="1" u="sng" dirty="0" smtClean="0">
                <a:solidFill>
                  <a:srgbClr val="FF0000"/>
                </a:solidFill>
              </a:rPr>
              <a:t>único</a:t>
            </a:r>
            <a:r>
              <a:rPr lang="es-CO" sz="2400" b="1" dirty="0" smtClean="0">
                <a:solidFill>
                  <a:srgbClr val="FF0000"/>
                </a:solidFill>
              </a:rPr>
              <a:t> que la puede </a:t>
            </a:r>
            <a:r>
              <a:rPr lang="es-CO" sz="2400" b="1" u="sng" dirty="0" smtClean="0">
                <a:solidFill>
                  <a:srgbClr val="FF0000"/>
                </a:solidFill>
              </a:rPr>
              <a:t>cambiar, adelantar o atrasar</a:t>
            </a:r>
            <a:r>
              <a:rPr lang="es-CO" sz="2400" b="1" dirty="0" smtClean="0">
                <a:solidFill>
                  <a:srgbClr val="FF0000"/>
                </a:solidFill>
              </a:rPr>
              <a:t>, </a:t>
            </a:r>
            <a:r>
              <a:rPr lang="es-CO" sz="2400" b="1" dirty="0">
                <a:solidFill>
                  <a:srgbClr val="FF0000"/>
                </a:solidFill>
              </a:rPr>
              <a:t>adelantó la pascua para el día anterior, jueves 13, porque sabía que inmediatamente sería tomado prisionero e iniciaría su </a:t>
            </a:r>
            <a:r>
              <a:rPr lang="es-CO" sz="2400" b="1" dirty="0" smtClean="0">
                <a:solidFill>
                  <a:srgbClr val="FF0000"/>
                </a:solidFill>
              </a:rPr>
              <a:t>pación, por tanto, ya no podría comer la Pascua. </a:t>
            </a:r>
            <a:r>
              <a:rPr lang="es-CO" sz="2400" b="1" dirty="0">
                <a:solidFill>
                  <a:srgbClr val="FF0000"/>
                </a:solidFill>
              </a:rPr>
              <a:t>El santo sábado cayó en este mes el día 15, y el domingo de resurrección fue el día 16</a:t>
            </a:r>
            <a:r>
              <a:rPr lang="es-CO" sz="2400" b="1" dirty="0" smtClean="0">
                <a:solidFill>
                  <a:srgbClr val="FF0000"/>
                </a:solidFill>
              </a:rPr>
              <a:t>.</a:t>
            </a:r>
          </a:p>
          <a:p>
            <a:pPr marL="0" indent="0">
              <a:buNone/>
            </a:pPr>
            <a:endParaRPr lang="es-CO" sz="2800" dirty="0" smtClean="0"/>
          </a:p>
          <a:p>
            <a:pPr marL="0" indent="0">
              <a:buNone/>
            </a:pPr>
            <a:r>
              <a:rPr lang="es-CO" sz="2800" dirty="0" smtClean="0"/>
              <a:t>Ningún ser humano está autorizado para establecer leyes que rijan las cosas de Dios, o de alterar las que Él ha establecido. </a:t>
            </a:r>
            <a:endParaRPr lang="es-CO" dirty="0"/>
          </a:p>
        </p:txBody>
      </p:sp>
    </p:spTree>
    <p:extLst>
      <p:ext uri="{BB962C8B-B14F-4D97-AF65-F5344CB8AC3E}">
        <p14:creationId xmlns:p14="http://schemas.microsoft.com/office/powerpoint/2010/main" val="262479126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2"/>
            <a:ext cx="8229600" cy="5904656"/>
          </a:xfrm>
          <a:solidFill>
            <a:schemeClr val="accent3">
              <a:lumMod val="20000"/>
              <a:lumOff val="80000"/>
            </a:schemeClr>
          </a:solidFill>
        </p:spPr>
        <p:txBody>
          <a:bodyPr>
            <a:normAutofit/>
          </a:bodyPr>
          <a:lstStyle/>
          <a:p>
            <a:pPr marL="0" indent="0">
              <a:buNone/>
            </a:pPr>
            <a:r>
              <a:rPr lang="es-CO" sz="2800" dirty="0" smtClean="0"/>
              <a:t>En </a:t>
            </a:r>
            <a:r>
              <a:rPr lang="es-CO" sz="2800" dirty="0" smtClean="0">
                <a:solidFill>
                  <a:srgbClr val="FF0000"/>
                </a:solidFill>
              </a:rPr>
              <a:t>Mat.5:17-20</a:t>
            </a:r>
            <a:r>
              <a:rPr lang="es-CO" sz="2800" dirty="0"/>
              <a:t>. </a:t>
            </a:r>
            <a:r>
              <a:rPr lang="es-CO" sz="2800" dirty="0" smtClean="0"/>
              <a:t>dijo: </a:t>
            </a:r>
            <a:r>
              <a:rPr lang="es-CO" sz="2800" dirty="0" smtClean="0">
                <a:latin typeface="Agency FB" pitchFamily="34" charset="0"/>
              </a:rPr>
              <a:t>No </a:t>
            </a:r>
            <a:r>
              <a:rPr lang="es-CO" sz="2800" dirty="0">
                <a:latin typeface="Agency FB" pitchFamily="34" charset="0"/>
              </a:rPr>
              <a:t>penséis que he venido para abrogar la ley o los profetas; no he venido para abrogar, sino para cumplir</a:t>
            </a:r>
            <a:r>
              <a:rPr lang="es-CO" sz="2800" dirty="0" smtClean="0">
                <a:latin typeface="Agency FB" pitchFamily="34" charset="0"/>
              </a:rPr>
              <a:t>. </a:t>
            </a:r>
            <a:r>
              <a:rPr lang="es-CO" sz="2800" dirty="0">
                <a:latin typeface="Agency FB" pitchFamily="34" charset="0"/>
              </a:rPr>
              <a:t>18 Porque de cierto os digo que hasta que pasen el cielo y la tierra, ni una jota ni una tilde pasará </a:t>
            </a:r>
            <a:r>
              <a:rPr lang="es-CO" sz="2800" dirty="0" smtClean="0">
                <a:latin typeface="Agency FB" pitchFamily="34" charset="0"/>
              </a:rPr>
              <a:t>de </a:t>
            </a:r>
            <a:r>
              <a:rPr lang="es-CO" sz="2800" dirty="0">
                <a:latin typeface="Agency FB" pitchFamily="34" charset="0"/>
              </a:rPr>
              <a:t>la ley, hasta que todo se haya cumplido</a:t>
            </a:r>
            <a:r>
              <a:rPr lang="es-CO" sz="2800" dirty="0" smtClean="0">
                <a:latin typeface="Agency FB" pitchFamily="34" charset="0"/>
              </a:rPr>
              <a:t>. </a:t>
            </a:r>
            <a:r>
              <a:rPr lang="es-CO" sz="2800" dirty="0">
                <a:latin typeface="Agency FB" pitchFamily="34" charset="0"/>
              </a:rPr>
              <a:t>19 </a:t>
            </a:r>
            <a:r>
              <a:rPr lang="es-CO" sz="2800" u="sng" dirty="0">
                <a:latin typeface="Agency FB" pitchFamily="34" charset="0"/>
              </a:rPr>
              <a:t>De manera que cualquiera que quebrante uno de estos mandamientos muy pequeños, y así enseñe a los hombres, muy pequeño será llamado en el reino de los cielos; mas cualquiera que los haga y los enseñe, éste será llamado grande en el reino de los cielos</a:t>
            </a:r>
            <a:r>
              <a:rPr lang="es-CO" sz="2800" dirty="0" smtClean="0">
                <a:latin typeface="Agency FB" pitchFamily="34" charset="0"/>
              </a:rPr>
              <a:t>. </a:t>
            </a:r>
            <a:r>
              <a:rPr lang="es-CO" sz="2800" dirty="0">
                <a:latin typeface="Agency FB" pitchFamily="34" charset="0"/>
              </a:rPr>
              <a:t>20 Porque os digo que si vuestra justicia no fuere mayor que la de los escribas y fariseos, no entraréis en el reino de los cielos.</a:t>
            </a:r>
            <a:endParaRPr lang="es-CO" sz="2800" dirty="0" smtClean="0">
              <a:latin typeface="Agency FB" pitchFamily="34" charset="0"/>
            </a:endParaRPr>
          </a:p>
          <a:p>
            <a:pPr marL="0" indent="0">
              <a:buNone/>
            </a:pPr>
            <a:endParaRPr lang="es-CO" sz="2800" dirty="0" smtClean="0">
              <a:solidFill>
                <a:srgbClr val="FF0000"/>
              </a:solidFill>
            </a:endParaRPr>
          </a:p>
          <a:p>
            <a:pPr marL="0" indent="0">
              <a:buNone/>
            </a:pPr>
            <a:r>
              <a:rPr lang="es-CO" sz="2800" dirty="0" smtClean="0">
                <a:solidFill>
                  <a:srgbClr val="FF0000"/>
                </a:solidFill>
              </a:rPr>
              <a:t>Mat.15:9</a:t>
            </a:r>
            <a:r>
              <a:rPr lang="es-CO" sz="2800" dirty="0"/>
              <a:t>. </a:t>
            </a:r>
            <a:r>
              <a:rPr lang="es-CO" sz="2800" dirty="0">
                <a:latin typeface="Agency FB" pitchFamily="34" charset="0"/>
              </a:rPr>
              <a:t>Pues en vano me honran, </a:t>
            </a:r>
            <a:r>
              <a:rPr lang="es-CO" sz="2800" dirty="0" smtClean="0">
                <a:latin typeface="Agency FB" pitchFamily="34" charset="0"/>
              </a:rPr>
              <a:t>Enseñando </a:t>
            </a:r>
            <a:r>
              <a:rPr lang="es-CO" sz="2800" dirty="0">
                <a:latin typeface="Agency FB" pitchFamily="34" charset="0"/>
              </a:rPr>
              <a:t>como doctrinas, mandamientos de hombres</a:t>
            </a:r>
            <a:r>
              <a:rPr lang="es-CO" sz="2800" dirty="0"/>
              <a:t>.</a:t>
            </a:r>
          </a:p>
          <a:p>
            <a:endParaRPr lang="es-CO" dirty="0"/>
          </a:p>
        </p:txBody>
      </p:sp>
    </p:spTree>
    <p:extLst>
      <p:ext uri="{BB962C8B-B14F-4D97-AF65-F5344CB8AC3E}">
        <p14:creationId xmlns:p14="http://schemas.microsoft.com/office/powerpoint/2010/main" val="251296818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accent1">
              <a:lumMod val="20000"/>
              <a:lumOff val="80000"/>
            </a:schemeClr>
          </a:solidFill>
        </p:spPr>
        <p:txBody>
          <a:bodyPr>
            <a:normAutofit fontScale="92500" lnSpcReduction="20000"/>
          </a:bodyPr>
          <a:lstStyle/>
          <a:p>
            <a:pPr marL="0" indent="0">
              <a:buNone/>
            </a:pPr>
            <a:r>
              <a:rPr lang="es-CO" sz="2800" dirty="0"/>
              <a:t>Como resultado, muchos cristianos creen firmemente que el día en que </a:t>
            </a:r>
            <a:r>
              <a:rPr lang="es-CO" sz="2800" dirty="0" smtClean="0"/>
              <a:t>se celebra</a:t>
            </a:r>
            <a:r>
              <a:rPr lang="es-CO" sz="2800" dirty="0" smtClean="0"/>
              <a:t> </a:t>
            </a:r>
            <a:r>
              <a:rPr lang="es-CO" sz="2800" dirty="0"/>
              <a:t>la resurrección de Jesús no debe ser denominado “</a:t>
            </a:r>
            <a:r>
              <a:rPr lang="es-CO" sz="2800" dirty="0">
                <a:latin typeface="Agency FB" pitchFamily="34" charset="0"/>
              </a:rPr>
              <a:t>Domingo de Pascua</a:t>
            </a:r>
            <a:r>
              <a:rPr lang="es-CO" sz="2800" dirty="0"/>
              <a:t>". Más bien</a:t>
            </a:r>
            <a:r>
              <a:rPr lang="es-CO" sz="2800" dirty="0" smtClean="0"/>
              <a:t>, </a:t>
            </a:r>
            <a:r>
              <a:rPr lang="es-CO" sz="2800" u="sng" dirty="0">
                <a:latin typeface="Agency FB" pitchFamily="34" charset="0"/>
              </a:rPr>
              <a:t>'Domingo de Resurrección</a:t>
            </a:r>
            <a:r>
              <a:rPr lang="es-CO" sz="2800" dirty="0"/>
              <a:t>' </a:t>
            </a:r>
            <a:r>
              <a:rPr lang="es-CO" sz="2800" dirty="0" smtClean="0"/>
              <a:t>lo cual sería </a:t>
            </a:r>
            <a:r>
              <a:rPr lang="es-CO" sz="2800" dirty="0"/>
              <a:t>mucho más apropiado </a:t>
            </a:r>
            <a:r>
              <a:rPr lang="es-CO" sz="2800" dirty="0" smtClean="0"/>
              <a:t>conforme a la Biblia</a:t>
            </a:r>
            <a:r>
              <a:rPr lang="es-CO" sz="2800" dirty="0" smtClean="0"/>
              <a:t>. </a:t>
            </a:r>
            <a:endParaRPr lang="es-CO" sz="2800" dirty="0" smtClean="0"/>
          </a:p>
          <a:p>
            <a:pPr marL="400050" lvl="1" indent="0">
              <a:buNone/>
            </a:pPr>
            <a:endParaRPr lang="es-CO" sz="2400" dirty="0" smtClean="0"/>
          </a:p>
          <a:p>
            <a:pPr marL="400050" lvl="1" indent="0">
              <a:buNone/>
            </a:pPr>
            <a:r>
              <a:rPr lang="es-CO" sz="2400" dirty="0" smtClean="0"/>
              <a:t>Como te as dado cuenta, para </a:t>
            </a:r>
            <a:r>
              <a:rPr lang="es-CO" sz="2400" dirty="0"/>
              <a:t>el cristiano, es impensable que permitiéramos que la tontería de los huevos de Pascua y el Conejito de Pascua sean el enfoque del día, en lugar de la resurrección de Jesús</a:t>
            </a:r>
            <a:r>
              <a:rPr lang="es-CO" sz="2400" dirty="0" smtClean="0"/>
              <a:t>.</a:t>
            </a:r>
          </a:p>
          <a:p>
            <a:pPr marL="400050" lvl="1" indent="0">
              <a:buNone/>
            </a:pPr>
            <a:endParaRPr lang="es-CO" sz="2400" dirty="0" smtClean="0"/>
          </a:p>
          <a:p>
            <a:pPr marL="400050" lvl="1" indent="0">
              <a:buNone/>
            </a:pPr>
            <a:r>
              <a:rPr lang="es-CO" sz="2400" dirty="0" smtClean="0"/>
              <a:t>Por </a:t>
            </a:r>
            <a:r>
              <a:rPr lang="es-CO" sz="2400" dirty="0" smtClean="0"/>
              <a:t>otra parte, la </a:t>
            </a:r>
            <a:r>
              <a:rPr lang="es-CO" sz="2400" dirty="0"/>
              <a:t>resurrección de Cristo es algo que se debe celebrar todos los días, no sólo una vez al año. Al mismo tiempo, si elegimos celebrar el Domingo de </a:t>
            </a:r>
            <a:r>
              <a:rPr lang="es-CO" sz="2400" dirty="0" smtClean="0"/>
              <a:t>resurrección, </a:t>
            </a:r>
            <a:r>
              <a:rPr lang="es-CO" sz="2400" dirty="0"/>
              <a:t>no debemos permitir que la diversión y los juegos distraigan nuestra atención de lo que el día debe ser de verdad sobre todo - el hecho de que Jesús resucitó de entre los muertos, y que Su resurrección demuestra que </a:t>
            </a:r>
            <a:r>
              <a:rPr lang="es-CO" sz="2400" dirty="0" smtClean="0"/>
              <a:t>sí podemos, </a:t>
            </a:r>
            <a:r>
              <a:rPr lang="es-CO" sz="2400" dirty="0"/>
              <a:t>recibiendo a Jesús como nuestro </a:t>
            </a:r>
            <a:r>
              <a:rPr lang="es-CO" sz="2400" dirty="0" smtClean="0"/>
              <a:t>Salvador, tener </a:t>
            </a:r>
            <a:r>
              <a:rPr lang="es-CO" sz="2400" dirty="0"/>
              <a:t>la </a:t>
            </a:r>
            <a:r>
              <a:rPr lang="es-CO" sz="2400" dirty="0" smtClean="0"/>
              <a:t>certeza </a:t>
            </a:r>
            <a:r>
              <a:rPr lang="es-CO" sz="2400" dirty="0" smtClean="0"/>
              <a:t>de </a:t>
            </a:r>
            <a:r>
              <a:rPr lang="es-CO" sz="2400" dirty="0"/>
              <a:t>un </a:t>
            </a:r>
            <a:r>
              <a:rPr lang="es-CO" sz="2400" dirty="0" smtClean="0"/>
              <a:t>hogar </a:t>
            </a:r>
            <a:r>
              <a:rPr lang="es-CO" sz="2400" dirty="0"/>
              <a:t>en el </a:t>
            </a:r>
            <a:r>
              <a:rPr lang="es-CO" sz="2400" dirty="0" smtClean="0"/>
              <a:t>cielo por mil años, y después vivir con Él por la eternidad en la tierra nueva. </a:t>
            </a:r>
            <a:endParaRPr lang="es-CO" sz="2400" dirty="0"/>
          </a:p>
        </p:txBody>
      </p:sp>
    </p:spTree>
    <p:extLst>
      <p:ext uri="{BB962C8B-B14F-4D97-AF65-F5344CB8AC3E}">
        <p14:creationId xmlns:p14="http://schemas.microsoft.com/office/powerpoint/2010/main" val="5720291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2000"/>
                                        <p:tgtEl>
                                          <p:spTgt spid="3">
                                            <p:txEl>
                                              <p:pRg st="4" end="4"/>
                                            </p:txEl>
                                          </p:spTgt>
                                        </p:tgtEl>
                                      </p:cBhvr>
                                    </p:animEffect>
                                    <p:anim calcmode="lin" valueType="num">
                                      <p:cBhvr>
                                        <p:cTn id="8"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rmAutofit fontScale="90000"/>
          </a:bodyPr>
          <a:lstStyle/>
          <a:p>
            <a:r>
              <a:rPr lang="es-CO" sz="3600" b="1" dirty="0" smtClean="0">
                <a:latin typeface="Algerian" pitchFamily="82" charset="0"/>
              </a:rPr>
              <a:t>¿Porqué es tan importante la resurrección de Cristo?</a:t>
            </a:r>
            <a:endParaRPr lang="es-CO" sz="3600" b="1" dirty="0">
              <a:latin typeface="Algerian" pitchFamily="82" charset="0"/>
            </a:endParaRPr>
          </a:p>
        </p:txBody>
      </p:sp>
      <p:sp>
        <p:nvSpPr>
          <p:cNvPr id="3" name="2 Marcador de contenido"/>
          <p:cNvSpPr>
            <a:spLocks noGrp="1"/>
          </p:cNvSpPr>
          <p:nvPr>
            <p:ph idx="1"/>
          </p:nvPr>
        </p:nvSpPr>
        <p:spPr>
          <a:xfrm>
            <a:off x="457200" y="1600200"/>
            <a:ext cx="8229600" cy="4997152"/>
          </a:xfrm>
          <a:solidFill>
            <a:schemeClr val="accent4">
              <a:lumMod val="20000"/>
              <a:lumOff val="80000"/>
            </a:schemeClr>
          </a:solidFill>
        </p:spPr>
        <p:txBody>
          <a:bodyPr>
            <a:normAutofit fontScale="85000" lnSpcReduction="10000"/>
          </a:bodyPr>
          <a:lstStyle/>
          <a:p>
            <a:pPr marL="0" indent="0">
              <a:buNone/>
            </a:pPr>
            <a:r>
              <a:rPr lang="es-CO" dirty="0">
                <a:solidFill>
                  <a:srgbClr val="FF0000"/>
                </a:solidFill>
              </a:rPr>
              <a:t>1 Corintios </a:t>
            </a:r>
            <a:r>
              <a:rPr lang="es-CO" dirty="0" smtClean="0">
                <a:solidFill>
                  <a:srgbClr val="FF0000"/>
                </a:solidFill>
              </a:rPr>
              <a:t>15:13-18</a:t>
            </a:r>
            <a:r>
              <a:rPr lang="es-CO" dirty="0"/>
              <a:t>. </a:t>
            </a:r>
            <a:r>
              <a:rPr lang="es-CO" dirty="0">
                <a:latin typeface="Agency FB" pitchFamily="34" charset="0"/>
              </a:rPr>
              <a:t>Porque, si los muertos no resucitan, entonces Cristo tampoco resucitó. </a:t>
            </a:r>
            <a:r>
              <a:rPr lang="es-CO" dirty="0" smtClean="0">
                <a:latin typeface="Agency FB" pitchFamily="34" charset="0"/>
              </a:rPr>
              <a:t> </a:t>
            </a:r>
            <a:r>
              <a:rPr lang="es-CO" dirty="0">
                <a:latin typeface="Agency FB" pitchFamily="34" charset="0"/>
              </a:rPr>
              <a:t>14 Y si Cristo no resucitó, esta buena noticia que anunciamos no sirve para nada, y de nada sirve tampoco que ustedes crean en Cristo</a:t>
            </a:r>
            <a:r>
              <a:rPr lang="es-CO" dirty="0" smtClean="0">
                <a:latin typeface="Agency FB" pitchFamily="34" charset="0"/>
              </a:rPr>
              <a:t>. </a:t>
            </a:r>
            <a:r>
              <a:rPr lang="es-CO" dirty="0">
                <a:latin typeface="Agency FB" pitchFamily="34" charset="0"/>
              </a:rPr>
              <a:t>15 Si fuera cierto que los muertos no resucitan, nosotros estaríamos diciendo una mentira acerca de Dios, pues afirmamos que él resucitó a Cristo</a:t>
            </a:r>
            <a:r>
              <a:rPr lang="es-CO" dirty="0" smtClean="0">
                <a:latin typeface="Agency FB" pitchFamily="34" charset="0"/>
              </a:rPr>
              <a:t>. </a:t>
            </a:r>
            <a:r>
              <a:rPr lang="es-CO" dirty="0">
                <a:latin typeface="Agency FB" pitchFamily="34" charset="0"/>
              </a:rPr>
              <a:t>16 Si en realidad los muertos no resucitan, entonces tampoco Cristo resucitó</a:t>
            </a:r>
            <a:r>
              <a:rPr lang="es-CO" dirty="0" smtClean="0">
                <a:latin typeface="Agency FB" pitchFamily="34" charset="0"/>
              </a:rPr>
              <a:t>. </a:t>
            </a:r>
            <a:r>
              <a:rPr lang="es-CO" dirty="0">
                <a:latin typeface="Agency FB" pitchFamily="34" charset="0"/>
              </a:rPr>
              <a:t>17 Y si Cristo no resucitó, de nada sirve que ustedes crean en él, pues sus pecados aún no habrán sido perdonados</a:t>
            </a:r>
            <a:r>
              <a:rPr lang="es-CO" dirty="0" smtClean="0">
                <a:latin typeface="Agency FB" pitchFamily="34" charset="0"/>
              </a:rPr>
              <a:t>. </a:t>
            </a:r>
            <a:r>
              <a:rPr lang="es-CO" dirty="0">
                <a:latin typeface="Agency FB" pitchFamily="34" charset="0"/>
              </a:rPr>
              <a:t>18 Y los que antes creyeron en Cristo y murieron, están totalmente perdidos. </a:t>
            </a:r>
            <a:r>
              <a:rPr lang="es-CO" dirty="0" smtClean="0">
                <a:latin typeface="Agency FB" pitchFamily="34" charset="0"/>
              </a:rPr>
              <a:t>19 Si </a:t>
            </a:r>
            <a:r>
              <a:rPr lang="es-CO" dirty="0">
                <a:latin typeface="Agency FB" pitchFamily="34" charset="0"/>
              </a:rPr>
              <a:t>nuestra esperanza es que Cristo nos ayude solamente en esta vida, no hay nadie más digno de lástima que nosotros</a:t>
            </a:r>
            <a:r>
              <a:rPr lang="es-CO" dirty="0" smtClean="0">
                <a:latin typeface="Agency FB" pitchFamily="34" charset="0"/>
              </a:rPr>
              <a:t>. </a:t>
            </a:r>
            <a:r>
              <a:rPr lang="es-CO" dirty="0">
                <a:latin typeface="Agency FB" pitchFamily="34" charset="0"/>
              </a:rPr>
              <a:t>20 Sin embargo, ¡</a:t>
            </a:r>
            <a:r>
              <a:rPr lang="es-CO" b="1" u="sng" dirty="0">
                <a:latin typeface="Agency FB" pitchFamily="34" charset="0"/>
              </a:rPr>
              <a:t>Cristo resucitó</a:t>
            </a:r>
            <a:r>
              <a:rPr lang="es-CO" dirty="0">
                <a:latin typeface="Agency FB" pitchFamily="34" charset="0"/>
              </a:rPr>
              <a:t>! Esto nos enseña que también resucitarán los que murieron.</a:t>
            </a:r>
            <a:endParaRPr lang="es-CO" dirty="0">
              <a:latin typeface="Agency FB" pitchFamily="34" charset="0"/>
            </a:endParaRPr>
          </a:p>
        </p:txBody>
      </p:sp>
    </p:spTree>
    <p:extLst>
      <p:ext uri="{BB962C8B-B14F-4D97-AF65-F5344CB8AC3E}">
        <p14:creationId xmlns:p14="http://schemas.microsoft.com/office/powerpoint/2010/main" val="2748722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330</TotalTime>
  <Words>1778</Words>
  <Application>Microsoft Office PowerPoint</Application>
  <PresentationFormat>Presentación en pantalla (4:3)</PresentationFormat>
  <Paragraphs>38</Paragraphs>
  <Slides>11</Slides>
  <Notes>0</Notes>
  <HiddenSlides>0</HiddenSlides>
  <MMClips>0</MMClips>
  <ScaleCrop>false</ScaleCrop>
  <HeadingPairs>
    <vt:vector size="4" baseType="variant">
      <vt:variant>
        <vt:lpstr>Tema</vt:lpstr>
      </vt:variant>
      <vt:variant>
        <vt:i4>1</vt:i4>
      </vt:variant>
      <vt:variant>
        <vt:lpstr>Títulos de diapositiva</vt:lpstr>
      </vt:variant>
      <vt:variant>
        <vt:i4>11</vt:i4>
      </vt:variant>
    </vt:vector>
  </HeadingPairs>
  <TitlesOfParts>
    <vt:vector size="12" baseType="lpstr">
      <vt:lpstr>Tema de Office</vt:lpstr>
      <vt:lpstr>Presentación de PowerPoint</vt:lpstr>
      <vt:lpstr>Pregunta:  "¿Qué es el Domingo de Pascua?"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¿Porqué es tan importante la resurrección de Cristo?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¿Qué es el domingo de pascua¡</dc:title>
  <dc:creator>FAMILIA FIERRO CH</dc:creator>
  <cp:lastModifiedBy>HUMBERTO</cp:lastModifiedBy>
  <cp:revision>54</cp:revision>
  <dcterms:created xsi:type="dcterms:W3CDTF">2014-08-18T23:39:03Z</dcterms:created>
  <dcterms:modified xsi:type="dcterms:W3CDTF">2015-06-09T07:24:23Z</dcterms:modified>
</cp:coreProperties>
</file>